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sldIdLst>
    <p:sldId id="256" r:id="rId2"/>
    <p:sldId id="272" r:id="rId3"/>
    <p:sldId id="273" r:id="rId4"/>
    <p:sldId id="277" r:id="rId5"/>
    <p:sldId id="258" r:id="rId6"/>
    <p:sldId id="268" r:id="rId7"/>
    <p:sldId id="274" r:id="rId8"/>
    <p:sldId id="275" r:id="rId9"/>
    <p:sldId id="276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68BD"/>
    <a:srgbClr val="EDF4FD"/>
    <a:srgbClr val="F2F4F6"/>
    <a:srgbClr val="DFE6ED"/>
    <a:srgbClr val="A2D4F0"/>
    <a:srgbClr val="999999"/>
    <a:srgbClr val="F6D7C2"/>
    <a:srgbClr val="D9D9D9"/>
    <a:srgbClr val="B8F0A2"/>
    <a:srgbClr val="EEF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044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9DC9FF-CC04-ABFC-9E5B-0BA8FE023366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ABDF79-020E-7730-CD93-2CA62D466E4D}"/>
              </a:ext>
            </a:extLst>
          </p:cNvPr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88ED409-5257-84E5-9AA6-F5DE9115C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28/11/2022</a:t>
            </a:fld>
            <a:endParaRPr lang="en-GB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B77D8F5-79EF-2257-5560-E92AF61E1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B76564B-61E6-9101-7FD2-66F935991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605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28/11/2022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56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28D4-87E0-4B2E-86BF-97563E64CBA8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7B02-FF75-426C-AD46-F07181CE96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13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63775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617813"/>
            <a:ext cx="7543801" cy="46024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28/11/2022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E19D3D-4A73-EF1A-9D74-07D82B6AB2D5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778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4.png"/><Relationship Id="rId18" Type="http://schemas.microsoft.com/office/2007/relationships/hdphoto" Target="../media/hdphoto5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7.png"/><Relationship Id="rId16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microsoft.com/office/2007/relationships/hdphoto" Target="../media/hdphoto2.wdp"/><Relationship Id="rId15" Type="http://schemas.openxmlformats.org/officeDocument/2006/relationships/image" Target="../media/image16.emf"/><Relationship Id="rId10" Type="http://schemas.microsoft.com/office/2007/relationships/hdphoto" Target="../media/hdphoto4.wdp"/><Relationship Id="rId19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FBB2-6C6F-9C86-9461-8E43A4C6F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282E8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#HeyBlue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D1664-0742-E73E-6828-2A2ED2414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Full 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351814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ADDAB-855D-651D-A1E7-7CDB8A79D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400" y="2070987"/>
            <a:ext cx="4912242" cy="2220925"/>
          </a:xfrm>
          <a:prstGeom prst="rect">
            <a:avLst/>
          </a:prstGeom>
        </p:spPr>
      </p:pic>
      <p:pic>
        <p:nvPicPr>
          <p:cNvPr id="1026" name="Picture 2" descr="ArchitecturalCharacteristics">
            <a:extLst>
              <a:ext uri="{FF2B5EF4-FFF2-40B4-BE49-F238E27FC236}">
                <a16:creationId xmlns:a16="http://schemas.microsoft.com/office/drawing/2014/main" id="{E8690C86-A800-CFF7-4B52-0E13911C5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712" y="3155339"/>
            <a:ext cx="3900245" cy="2065234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yleToCharacteristicAnalysis">
            <a:extLst>
              <a:ext uri="{FF2B5EF4-FFF2-40B4-BE49-F238E27FC236}">
                <a16:creationId xmlns:a16="http://schemas.microsoft.com/office/drawing/2014/main" id="{D2C44863-F2C5-26AC-E5E9-05E1A83F1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19" y="4758540"/>
            <a:ext cx="5558543" cy="1475523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main Analysis Map">
            <a:extLst>
              <a:ext uri="{FF2B5EF4-FFF2-40B4-BE49-F238E27FC236}">
                <a16:creationId xmlns:a16="http://schemas.microsoft.com/office/drawing/2014/main" id="{47A95976-40A2-ED45-8184-4CC4F1AEC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521" y="558989"/>
            <a:ext cx="3276626" cy="1794749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EBF1CA-F39E-DD11-B048-759CB304B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9" y="477321"/>
            <a:ext cx="2528750" cy="19743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B52F6-1EE5-ED35-90BD-FF64EBF30A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47" y="2599008"/>
            <a:ext cx="2723876" cy="1926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3286F-D2D4-6C9B-85D7-76489C83D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10" y="4685660"/>
            <a:ext cx="2260425" cy="1695019"/>
          </a:xfrm>
        </p:spPr>
        <p:txBody>
          <a:bodyPr/>
          <a:lstStyle/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Skills, specialties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Working patterns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Commitment</a:t>
            </a:r>
          </a:p>
        </p:txBody>
      </p:sp>
    </p:spTree>
    <p:extLst>
      <p:ext uri="{BB962C8B-B14F-4D97-AF65-F5344CB8AC3E}">
        <p14:creationId xmlns:p14="http://schemas.microsoft.com/office/powerpoint/2010/main" val="138646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A20077B-7EEB-1E68-8284-4773DB75D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034" y="4112667"/>
            <a:ext cx="2300510" cy="2210598"/>
          </a:xfrm>
          <a:prstGeom prst="rect">
            <a:avLst/>
          </a:prstGeom>
          <a:ln w="12700">
            <a:noFill/>
          </a:ln>
          <a:scene3d>
            <a:camera prst="isometricTopUp"/>
            <a:lightRig rig="threePt" dir="t"/>
          </a:scene3d>
          <a:sp3d>
            <a:bevelT/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EFE8CDC-83A2-3227-7AC9-55AFBE0B1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19" y="4351354"/>
            <a:ext cx="2325950" cy="1871749"/>
          </a:xfrm>
          <a:prstGeom prst="rect">
            <a:avLst/>
          </a:prstGeom>
          <a:ln w="12700">
            <a:noFill/>
          </a:ln>
          <a:scene3d>
            <a:camera prst="isometricTopUp"/>
            <a:lightRig rig="threePt" dir="t"/>
          </a:scene3d>
          <a:sp3d>
            <a:bevelT/>
          </a:sp3d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ECF0E01-D131-EB7E-325B-C1137E767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76" y="4443926"/>
            <a:ext cx="1327022" cy="2046604"/>
          </a:xfrm>
          <a:prstGeom prst="rect">
            <a:avLst/>
          </a:prstGeom>
          <a:ln w="12700">
            <a:noFill/>
          </a:ln>
          <a:scene3d>
            <a:camera prst="isometricTopUp"/>
            <a:lightRig rig="threePt" dir="t"/>
          </a:scene3d>
          <a:sp3d>
            <a:bevelT/>
          </a:sp3d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725D79A-DAC9-6397-5790-922C8C40AB3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208" y="2984543"/>
            <a:ext cx="3515116" cy="2619190"/>
          </a:xfrm>
          <a:prstGeom prst="rect">
            <a:avLst/>
          </a:prstGeom>
          <a:ln w="12700">
            <a:noFill/>
          </a:ln>
          <a:scene3d>
            <a:camera prst="isometricTopUp"/>
            <a:lightRig rig="threePt" dir="t"/>
          </a:scene3d>
          <a:sp3d>
            <a:bevelT/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A721FE-C60B-B06A-FB95-F87BC95D26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42" y="2284124"/>
            <a:ext cx="3344008" cy="2686050"/>
          </a:xfrm>
          <a:prstGeom prst="rect">
            <a:avLst/>
          </a:prstGeom>
          <a:ln w="12700">
            <a:noFill/>
          </a:ln>
          <a:scene3d>
            <a:camera prst="isometricTopUp"/>
            <a:lightRig rig="threePt" dir="t"/>
          </a:scene3d>
          <a:sp3d>
            <a:bevelT/>
          </a:sp3d>
        </p:spPr>
      </p:pic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04DD1CAA-FF09-3BFD-9ED1-D0277C475A41}"/>
              </a:ext>
            </a:extLst>
          </p:cNvPr>
          <p:cNvSpPr/>
          <p:nvPr/>
        </p:nvSpPr>
        <p:spPr>
          <a:xfrm>
            <a:off x="8340181" y="597898"/>
            <a:ext cx="559251" cy="4650378"/>
          </a:xfrm>
          <a:prstGeom prst="upDownArrow">
            <a:avLst/>
          </a:prstGeom>
          <a:gradFill flip="none" rotWithShape="1">
            <a:gsLst>
              <a:gs pos="0">
                <a:srgbClr val="D32827"/>
              </a:gs>
              <a:gs pos="50600">
                <a:srgbClr val="E3561E"/>
              </a:gs>
              <a:gs pos="100000">
                <a:srgbClr val="ED7D1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D1D1BDD-F5CD-EECB-7509-56663756C1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6481" y="1260521"/>
            <a:ext cx="968329" cy="96832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66DD864-80D7-3670-61AA-1C79F46794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8945" y="5885321"/>
            <a:ext cx="297372" cy="297372"/>
          </a:xfrm>
          <a:prstGeom prst="rect">
            <a:avLst/>
          </a:prstGeom>
        </p:spPr>
      </p:pic>
      <p:sp>
        <p:nvSpPr>
          <p:cNvPr id="30" name="Title 5">
            <a:extLst>
              <a:ext uri="{FF2B5EF4-FFF2-40B4-BE49-F238E27FC236}">
                <a16:creationId xmlns:a16="http://schemas.microsoft.com/office/drawing/2014/main" id="{1DA4385B-2420-AF81-BA23-C31EE5854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31" y="508423"/>
            <a:ext cx="7543800" cy="702302"/>
          </a:xfrm>
        </p:spPr>
        <p:txBody>
          <a:bodyPr>
            <a:normAutofit/>
          </a:bodyPr>
          <a:lstStyle/>
          <a:p>
            <a:r>
              <a:rPr lang="en-GB" sz="2800" dirty="0"/>
              <a:t>Connect the dots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92B9DA4-44A5-A54C-CA16-E6B8E8DF7A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5115" y="4322346"/>
            <a:ext cx="449908" cy="449908"/>
          </a:xfrm>
          <a:prstGeom prst="rect">
            <a:avLst/>
          </a:prstGeom>
        </p:spPr>
      </p:pic>
      <p:sp>
        <p:nvSpPr>
          <p:cNvPr id="32" name="Title 5">
            <a:extLst>
              <a:ext uri="{FF2B5EF4-FFF2-40B4-BE49-F238E27FC236}">
                <a16:creationId xmlns:a16="http://schemas.microsoft.com/office/drawing/2014/main" id="{38D0351D-E7F7-DF77-4C40-1EB4BD82FACC}"/>
              </a:ext>
            </a:extLst>
          </p:cNvPr>
          <p:cNvSpPr txBox="1">
            <a:spLocks/>
          </p:cNvSpPr>
          <p:nvPr/>
        </p:nvSpPr>
        <p:spPr>
          <a:xfrm>
            <a:off x="6418115" y="5265545"/>
            <a:ext cx="2725885" cy="920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800" dirty="0"/>
              <a:t>Straight </a:t>
            </a:r>
          </a:p>
          <a:p>
            <a:pPr algn="r"/>
            <a:r>
              <a:rPr lang="en-GB" sz="2800" dirty="0"/>
              <a:t>through </a:t>
            </a:r>
          </a:p>
          <a:p>
            <a:pPr algn="r"/>
            <a:r>
              <a:rPr lang="en-GB" sz="2800" dirty="0"/>
              <a:t>architecture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81AB11-1C44-3F7B-6235-0C8B35788ED0}"/>
              </a:ext>
            </a:extLst>
          </p:cNvPr>
          <p:cNvSpPr txBox="1"/>
          <p:nvPr/>
        </p:nvSpPr>
        <p:spPr>
          <a:xfrm>
            <a:off x="998914" y="3577288"/>
            <a:ext cx="212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ADR-005 on Security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B886B48-5D96-E082-C6E4-2ED6241205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8317" y="5423334"/>
            <a:ext cx="297372" cy="29737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A414D2-ED19-998A-F7E3-E071263066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5023" y="5967471"/>
            <a:ext cx="297372" cy="2973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182B56-120E-DFFD-DFDF-D0F75CF2800C}"/>
              </a:ext>
            </a:extLst>
          </p:cNvPr>
          <p:cNvSpPr txBox="1"/>
          <p:nvPr/>
        </p:nvSpPr>
        <p:spPr>
          <a:xfrm>
            <a:off x="101365" y="1013658"/>
            <a:ext cx="3917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SR-IM-007</a:t>
            </a:r>
            <a:r>
              <a:rPr lang="en-GB" dirty="0"/>
              <a:t> Community members find the officers that are willing to connect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96522A-F723-31AF-991A-0439E8C8D718}"/>
              </a:ext>
            </a:extLst>
          </p:cNvPr>
          <p:cNvSpPr txBox="1"/>
          <p:nvPr/>
        </p:nvSpPr>
        <p:spPr>
          <a:xfrm>
            <a:off x="670069" y="4407978"/>
            <a:ext cx="2419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ADR-013 on System Design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5515AD0-3E82-1A9C-E2FD-14B9D4FF98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0619" y="2515204"/>
            <a:ext cx="697557" cy="6975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F1A0FC-7005-DBFB-4038-9B6BFAB0B505}"/>
              </a:ext>
            </a:extLst>
          </p:cNvPr>
          <p:cNvSpPr txBox="1"/>
          <p:nvPr/>
        </p:nvSpPr>
        <p:spPr>
          <a:xfrm>
            <a:off x="668014" y="2553755"/>
            <a:ext cx="2734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US-002 user story</a:t>
            </a:r>
            <a:endParaRPr lang="en-GB" dirty="0"/>
          </a:p>
        </p:txBody>
      </p:sp>
      <p:pic>
        <p:nvPicPr>
          <p:cNvPr id="2059" name="Picture 2058">
            <a:extLst>
              <a:ext uri="{FF2B5EF4-FFF2-40B4-BE49-F238E27FC236}">
                <a16:creationId xmlns:a16="http://schemas.microsoft.com/office/drawing/2014/main" id="{556C1D54-7B72-C2FC-BDFA-20280A71E1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40509" y="2069620"/>
            <a:ext cx="3874711" cy="2181571"/>
          </a:xfrm>
          <a:prstGeom prst="rect">
            <a:avLst/>
          </a:prstGeom>
          <a:ln w="12700">
            <a:noFill/>
          </a:ln>
          <a:scene3d>
            <a:camera prst="isometricTopUp"/>
            <a:lightRig rig="threePt" dir="t"/>
          </a:scene3d>
          <a:sp3d>
            <a:bevelT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37AD34-925C-ED1F-461B-E7A6E5A60CC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r="2675" b="19321"/>
          <a:stretch/>
        </p:blipFill>
        <p:spPr>
          <a:xfrm>
            <a:off x="3773778" y="1518442"/>
            <a:ext cx="3506131" cy="2113380"/>
          </a:xfrm>
          <a:prstGeom prst="rect">
            <a:avLst/>
          </a:prstGeom>
          <a:ln w="12700">
            <a:noFill/>
          </a:ln>
          <a:scene3d>
            <a:camera prst="isometricTopUp"/>
            <a:lightRig rig="threePt" dir="t"/>
          </a:scene3d>
          <a:sp3d>
            <a:bevelT/>
          </a:sp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C75FFAD-3FC7-FCBE-F5F3-2E284F31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094" y="837674"/>
            <a:ext cx="3066256" cy="1970885"/>
          </a:xfrm>
          <a:prstGeom prst="rect">
            <a:avLst/>
          </a:prstGeom>
          <a:noFill/>
          <a:ln w="12700">
            <a:noFill/>
          </a:ln>
          <a:scene3d>
            <a:camera prst="isometricTopUp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51B68C-7373-A6B7-E2B6-4A11F2289E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4320" y="610717"/>
            <a:ext cx="1990725" cy="1097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349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1C57B6-31F5-B91C-5A59-1ED0F8B5728F}"/>
              </a:ext>
            </a:extLst>
          </p:cNvPr>
          <p:cNvSpPr/>
          <p:nvPr/>
        </p:nvSpPr>
        <p:spPr>
          <a:xfrm>
            <a:off x="6737425" y="1898879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US-001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4E9748-3254-588B-70AE-9A27014927FF}"/>
              </a:ext>
            </a:extLst>
          </p:cNvPr>
          <p:cNvSpPr/>
          <p:nvPr/>
        </p:nvSpPr>
        <p:spPr>
          <a:xfrm>
            <a:off x="7258487" y="2119821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US-002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Notify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Proximity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5D400B-31DA-44E1-B565-CAADC7891B21}"/>
              </a:ext>
            </a:extLst>
          </p:cNvPr>
          <p:cNvSpPr/>
          <p:nvPr/>
        </p:nvSpPr>
        <p:spPr>
          <a:xfrm>
            <a:off x="3895825" y="918982"/>
            <a:ext cx="1684860" cy="6479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000" b="1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ADR-003 Architecture Characteristic Security</a:t>
            </a:r>
          </a:p>
          <a:p>
            <a:pPr algn="l"/>
            <a:r>
              <a:rPr lang="en-GB" sz="1000" dirty="0">
                <a:solidFill>
                  <a:srgbClr val="000000"/>
                </a:solidFill>
                <a:latin typeface="Architects Daughter" pitchFamily="2" charset="0"/>
              </a:rPr>
              <a:t>o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fficer safety</a:t>
            </a:r>
          </a:p>
          <a:p>
            <a:pPr algn="l"/>
            <a:r>
              <a:rPr lang="en-GB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zero trust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0CB3F0-44D2-9852-9EBF-D4E56058C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447" y="733537"/>
            <a:ext cx="1245275" cy="73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4A99E7-3BC5-62BF-9C68-0DC1FA4EE665}"/>
              </a:ext>
            </a:extLst>
          </p:cNvPr>
          <p:cNvSpPr/>
          <p:nvPr/>
        </p:nvSpPr>
        <p:spPr>
          <a:xfrm>
            <a:off x="4901310" y="1862171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SR-01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Single device 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to email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452FD4-074B-9F29-57A3-C03B2274F562}"/>
              </a:ext>
            </a:extLst>
          </p:cNvPr>
          <p:cNvSpPr/>
          <p:nvPr/>
        </p:nvSpPr>
        <p:spPr>
          <a:xfrm>
            <a:off x="5680596" y="1677936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SR-01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Location tracking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367D19-12B7-2291-C317-4CF8F73A0449}"/>
              </a:ext>
            </a:extLst>
          </p:cNvPr>
          <p:cNvSpPr/>
          <p:nvPr/>
        </p:nvSpPr>
        <p:spPr>
          <a:xfrm>
            <a:off x="3852128" y="3353116"/>
            <a:ext cx="1684860" cy="24427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ADR-013 Design to protect officer location</a:t>
            </a:r>
            <a:endParaRPr lang="en-GB" sz="1000" dirty="0">
              <a:solidFill>
                <a:srgbClr val="000000"/>
              </a:solidFill>
              <a:latin typeface="Architects Daught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F5224-5747-84F5-FBB0-832E16DEDAE4}"/>
              </a:ext>
            </a:extLst>
          </p:cNvPr>
          <p:cNvSpPr txBox="1"/>
          <p:nvPr/>
        </p:nvSpPr>
        <p:spPr>
          <a:xfrm>
            <a:off x="4380459" y="4646455"/>
            <a:ext cx="1879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ADR-016 Data Protection, delete functionality</a:t>
            </a:r>
            <a:endParaRPr lang="en-GB" sz="1000" b="0" i="0" dirty="0">
              <a:solidFill>
                <a:srgbClr val="000000"/>
              </a:solidFill>
              <a:effectLst/>
              <a:latin typeface="Architects Daughte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90C667-4E0A-3524-34BF-6228452CD456}"/>
              </a:ext>
            </a:extLst>
          </p:cNvPr>
          <p:cNvSpPr/>
          <p:nvPr/>
        </p:nvSpPr>
        <p:spPr>
          <a:xfrm>
            <a:off x="5724732" y="3721950"/>
            <a:ext cx="679375" cy="441885"/>
          </a:xfrm>
          <a:prstGeom prst="rect">
            <a:avLst/>
          </a:prstGeom>
          <a:solidFill>
            <a:srgbClr val="1168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Business storefront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4377F-0A80-EADD-1116-4AD56E5F1111}"/>
              </a:ext>
            </a:extLst>
          </p:cNvPr>
          <p:cNvSpPr/>
          <p:nvPr/>
        </p:nvSpPr>
        <p:spPr>
          <a:xfrm>
            <a:off x="5536988" y="223100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SR-02</a:t>
            </a:r>
          </a:p>
          <a:p>
            <a:pPr algn="ctr"/>
            <a:r>
              <a:rPr lang="en-GB" sz="800" dirty="0" err="1">
                <a:solidFill>
                  <a:schemeClr val="tx1"/>
                </a:solidFill>
              </a:rPr>
              <a:t>Opt</a:t>
            </a:r>
            <a:r>
              <a:rPr lang="en-GB" sz="800" dirty="0">
                <a:solidFill>
                  <a:schemeClr val="tx1"/>
                </a:solidFill>
              </a:rPr>
              <a:t> in notifications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A10FC-309A-278C-DC59-5974323EF4C2}"/>
              </a:ext>
            </a:extLst>
          </p:cNvPr>
          <p:cNvSpPr txBox="1"/>
          <p:nvPr/>
        </p:nvSpPr>
        <p:spPr>
          <a:xfrm>
            <a:off x="345728" y="3970658"/>
            <a:ext cx="2419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IM-001 context diagram</a:t>
            </a:r>
          </a:p>
          <a:p>
            <a:r>
              <a:rPr lang="en-GB" dirty="0"/>
              <a:t>IM-001 container diagram</a:t>
            </a:r>
          </a:p>
          <a:p>
            <a:r>
              <a:rPr lang="en-GB" dirty="0"/>
              <a:t>IM-004 – 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156592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8656-85DF-996C-A8F0-6A34E19E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85" y="485776"/>
            <a:ext cx="7543800" cy="866774"/>
          </a:xfrm>
        </p:spPr>
        <p:txBody>
          <a:bodyPr>
            <a:normAutofit fontScale="90000"/>
          </a:bodyPr>
          <a:lstStyle/>
          <a:p>
            <a:pPr>
              <a:lnSpc>
                <a:spcPts val="3600"/>
              </a:lnSpc>
            </a:pPr>
            <a:r>
              <a:rPr lang="en-GB" sz="3200" dirty="0"/>
              <a:t>#HeyBlue! Requirements</a:t>
            </a:r>
            <a:br>
              <a:rPr lang="en-GB" sz="3200" dirty="0"/>
            </a:br>
            <a:r>
              <a:rPr lang="en-GB" sz="3200" dirty="0"/>
              <a:t> User Story Map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A76E97-472E-D90D-80EC-F86EEDDCB86F}"/>
              </a:ext>
            </a:extLst>
          </p:cNvPr>
          <p:cNvGrpSpPr/>
          <p:nvPr/>
        </p:nvGrpSpPr>
        <p:grpSpPr>
          <a:xfrm>
            <a:off x="216285" y="1514474"/>
            <a:ext cx="8629650" cy="4857750"/>
            <a:chOff x="199274" y="1648560"/>
            <a:chExt cx="8629650" cy="4857750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F2BEB9B7-656D-942F-8715-F07334FDD64C}"/>
                </a:ext>
              </a:extLst>
            </p:cNvPr>
            <p:cNvSpPr/>
            <p:nvPr/>
          </p:nvSpPr>
          <p:spPr>
            <a:xfrm>
              <a:off x="199274" y="1648560"/>
              <a:ext cx="8629650" cy="4857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D78D7D-CB16-17FA-7073-5E3273A61E4C}"/>
                </a:ext>
              </a:extLst>
            </p:cNvPr>
            <p:cNvSpPr/>
            <p:nvPr/>
          </p:nvSpPr>
          <p:spPr>
            <a:xfrm>
              <a:off x="320160" y="2527097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US-001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Register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94300BF-6B02-3271-5D04-83909ED49BCC}"/>
                </a:ext>
              </a:extLst>
            </p:cNvPr>
            <p:cNvSpPr/>
            <p:nvPr/>
          </p:nvSpPr>
          <p:spPr>
            <a:xfrm>
              <a:off x="1054000" y="2527097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US-002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Notify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Proximity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CC9AA4-D813-2CDF-74EB-17389FDD4B5F}"/>
                </a:ext>
              </a:extLst>
            </p:cNvPr>
            <p:cNvSpPr/>
            <p:nvPr/>
          </p:nvSpPr>
          <p:spPr>
            <a:xfrm>
              <a:off x="1810086" y="2555672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US-003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Interact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DB9E57-7F78-5BFD-A975-09406FBDB312}"/>
                </a:ext>
              </a:extLst>
            </p:cNvPr>
            <p:cNvSpPr/>
            <p:nvPr/>
          </p:nvSpPr>
          <p:spPr>
            <a:xfrm>
              <a:off x="3326389" y="2545735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US-005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76F745-5158-1713-F866-D00864A950C7}"/>
                </a:ext>
              </a:extLst>
            </p:cNvPr>
            <p:cNvSpPr/>
            <p:nvPr/>
          </p:nvSpPr>
          <p:spPr>
            <a:xfrm>
              <a:off x="320160" y="3132543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Create profile for Citizen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B5EEE0-27D4-E733-AE5D-AB1DF7289DFC}"/>
                </a:ext>
              </a:extLst>
            </p:cNvPr>
            <p:cNvSpPr/>
            <p:nvPr/>
          </p:nvSpPr>
          <p:spPr>
            <a:xfrm>
              <a:off x="2586830" y="2535578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US-004 Earn Points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AF2626-6B73-F990-83B5-0EB2CA3A7453}"/>
                </a:ext>
              </a:extLst>
            </p:cNvPr>
            <p:cNvSpPr/>
            <p:nvPr/>
          </p:nvSpPr>
          <p:spPr>
            <a:xfrm>
              <a:off x="320160" y="36759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Create profile for Officer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D2927C0-28A4-20C2-9066-2A2B8853D6AD}"/>
                </a:ext>
              </a:extLst>
            </p:cNvPr>
            <p:cNvSpPr/>
            <p:nvPr/>
          </p:nvSpPr>
          <p:spPr>
            <a:xfrm>
              <a:off x="279466" y="421925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Update profile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DD0586-777D-4DCC-D280-F06957E3DE4F}"/>
                </a:ext>
              </a:extLst>
            </p:cNvPr>
            <p:cNvSpPr/>
            <p:nvPr/>
          </p:nvSpPr>
          <p:spPr>
            <a:xfrm>
              <a:off x="2586830" y="3123006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Calculate Rewards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D4973B-7AAE-5887-00B8-7A03D73C9A5F}"/>
                </a:ext>
              </a:extLst>
            </p:cNvPr>
            <p:cNvSpPr/>
            <p:nvPr/>
          </p:nvSpPr>
          <p:spPr>
            <a:xfrm>
              <a:off x="2586830" y="367887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 rewards to profile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8E8E9D-027F-A75E-B436-53B06B032D3F}"/>
                </a:ext>
              </a:extLst>
            </p:cNvPr>
            <p:cNvSpPr/>
            <p:nvPr/>
          </p:nvSpPr>
          <p:spPr>
            <a:xfrm>
              <a:off x="295298" y="5778361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Activity Group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FD31F6-CEEB-52D1-2861-FE9F682E6E9B}"/>
                </a:ext>
              </a:extLst>
            </p:cNvPr>
            <p:cNvSpPr/>
            <p:nvPr/>
          </p:nvSpPr>
          <p:spPr>
            <a:xfrm>
              <a:off x="3382846" y="3122193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 to #HeyBlue feed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ED45EC-4AE0-7780-86FD-17FE2AB11DAB}"/>
                </a:ext>
              </a:extLst>
            </p:cNvPr>
            <p:cNvSpPr/>
            <p:nvPr/>
          </p:nvSpPr>
          <p:spPr>
            <a:xfrm>
              <a:off x="3393406" y="3637140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 to Social Media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40E20B-C1A9-1374-63F4-11D6FD68310F}"/>
                </a:ext>
              </a:extLst>
            </p:cNvPr>
            <p:cNvSpPr/>
            <p:nvPr/>
          </p:nvSpPr>
          <p:spPr>
            <a:xfrm>
              <a:off x="2679394" y="5778360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Must have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7B857A-0F3D-9CF6-48F0-BCE91442E4FF}"/>
                </a:ext>
              </a:extLst>
            </p:cNvPr>
            <p:cNvSpPr/>
            <p:nvPr/>
          </p:nvSpPr>
          <p:spPr>
            <a:xfrm>
              <a:off x="1804400" y="3652447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Option to connect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5257173-A7E5-94AD-411A-26AA94047E99}"/>
                </a:ext>
              </a:extLst>
            </p:cNvPr>
            <p:cNvSpPr/>
            <p:nvPr/>
          </p:nvSpPr>
          <p:spPr>
            <a:xfrm>
              <a:off x="1068544" y="3114525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Location Tracking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39F992-6A31-0F7F-9A11-EEAA9E1BA73A}"/>
                </a:ext>
              </a:extLst>
            </p:cNvPr>
            <p:cNvSpPr/>
            <p:nvPr/>
          </p:nvSpPr>
          <p:spPr>
            <a:xfrm>
              <a:off x="1816928" y="313254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Proximity Alert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1F1AC45-0DE4-5980-5DF4-900A903EED16}"/>
                </a:ext>
              </a:extLst>
            </p:cNvPr>
            <p:cNvSpPr/>
            <p:nvPr/>
          </p:nvSpPr>
          <p:spPr>
            <a:xfrm>
              <a:off x="1067238" y="5759669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User Stories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7016B92-37FC-A6D2-0E21-9DD531EC2C5D}"/>
                </a:ext>
              </a:extLst>
            </p:cNvPr>
            <p:cNvSpPr/>
            <p:nvPr/>
          </p:nvSpPr>
          <p:spPr>
            <a:xfrm>
              <a:off x="1836975" y="4172350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Get Map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AE3458-253D-5DE2-B5D3-EB52A82B797D}"/>
                </a:ext>
              </a:extLst>
            </p:cNvPr>
            <p:cNvSpPr/>
            <p:nvPr/>
          </p:nvSpPr>
          <p:spPr>
            <a:xfrm>
              <a:off x="5674270" y="2509152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US-008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Redeem Points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094C5D-BF86-79CD-A6CB-72C4C9F2D122}"/>
                </a:ext>
              </a:extLst>
            </p:cNvPr>
            <p:cNvSpPr/>
            <p:nvPr/>
          </p:nvSpPr>
          <p:spPr>
            <a:xfrm>
              <a:off x="4894752" y="2509152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US-007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Browse store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57BDD0-7F27-2172-D620-B1499942FA70}"/>
                </a:ext>
              </a:extLst>
            </p:cNvPr>
            <p:cNvSpPr/>
            <p:nvPr/>
          </p:nvSpPr>
          <p:spPr>
            <a:xfrm>
              <a:off x="7256082" y="2509151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US-010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Donate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Points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52EC20-CE94-5DB5-389E-3B3AAA997C09}"/>
                </a:ext>
              </a:extLst>
            </p:cNvPr>
            <p:cNvSpPr/>
            <p:nvPr/>
          </p:nvSpPr>
          <p:spPr>
            <a:xfrm>
              <a:off x="6490221" y="312226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Charity Registers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6012D-AA77-E0DB-1E19-C213E36404FD}"/>
                </a:ext>
              </a:extLst>
            </p:cNvPr>
            <p:cNvSpPr/>
            <p:nvPr/>
          </p:nvSpPr>
          <p:spPr>
            <a:xfrm>
              <a:off x="7263325" y="30745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Send to charity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7E00011-F6F8-27CB-DB30-96DD9315C5C4}"/>
                </a:ext>
              </a:extLst>
            </p:cNvPr>
            <p:cNvSpPr/>
            <p:nvPr/>
          </p:nvSpPr>
          <p:spPr>
            <a:xfrm>
              <a:off x="6454794" y="2489803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US-009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Browse Charities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19C043-795B-A327-229B-2A224EC3F2EB}"/>
                </a:ext>
              </a:extLst>
            </p:cNvPr>
            <p:cNvSpPr/>
            <p:nvPr/>
          </p:nvSpPr>
          <p:spPr>
            <a:xfrm>
              <a:off x="4938522" y="30745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Retailer creates storefront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4F4E908-0B16-803C-C5D9-C4C279B6F477}"/>
                </a:ext>
              </a:extLst>
            </p:cNvPr>
            <p:cNvSpPr/>
            <p:nvPr/>
          </p:nvSpPr>
          <p:spPr>
            <a:xfrm>
              <a:off x="5703567" y="309657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Spend Manager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B91E99B-8BA1-47EB-2F58-0B5254BE7BEB}"/>
                </a:ext>
              </a:extLst>
            </p:cNvPr>
            <p:cNvSpPr/>
            <p:nvPr/>
          </p:nvSpPr>
          <p:spPr>
            <a:xfrm>
              <a:off x="5707565" y="36759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Update points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DBFE4D-CA56-6A54-CF29-268799F81371}"/>
                </a:ext>
              </a:extLst>
            </p:cNvPr>
            <p:cNvSpPr/>
            <p:nvPr/>
          </p:nvSpPr>
          <p:spPr>
            <a:xfrm>
              <a:off x="5707564" y="4219258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Purchase Items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48ED2EF-BE09-EB2B-8406-74C063269C78}"/>
                </a:ext>
              </a:extLst>
            </p:cNvPr>
            <p:cNvSpPr/>
            <p:nvPr/>
          </p:nvSpPr>
          <p:spPr>
            <a:xfrm>
              <a:off x="291585" y="4767555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Delete profile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1C59DE3-E35D-755D-9FD6-FE69AB24F69B}"/>
                </a:ext>
              </a:extLst>
            </p:cNvPr>
            <p:cNvSpPr/>
            <p:nvPr/>
          </p:nvSpPr>
          <p:spPr>
            <a:xfrm>
              <a:off x="8045401" y="309657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Store metrics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B0DF8DF-B11F-E0E9-9B5D-68D7874A800A}"/>
                </a:ext>
              </a:extLst>
            </p:cNvPr>
            <p:cNvSpPr/>
            <p:nvPr/>
          </p:nvSpPr>
          <p:spPr>
            <a:xfrm>
              <a:off x="8059449" y="3686072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Present metrics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03E4A10-CD85-2B91-F6AE-C05B56CD716A}"/>
                </a:ext>
              </a:extLst>
            </p:cNvPr>
            <p:cNvSpPr/>
            <p:nvPr/>
          </p:nvSpPr>
          <p:spPr>
            <a:xfrm>
              <a:off x="8013435" y="2492355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US-011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Send to analytics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2450A7E-0A78-05AC-0EF2-0D78614AF7CD}"/>
                </a:ext>
              </a:extLst>
            </p:cNvPr>
            <p:cNvSpPr/>
            <p:nvPr/>
          </p:nvSpPr>
          <p:spPr>
            <a:xfrm>
              <a:off x="320160" y="1882379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Interaction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D88D46-7661-88EF-7199-046D90BA5814}"/>
                </a:ext>
              </a:extLst>
            </p:cNvPr>
            <p:cNvSpPr/>
            <p:nvPr/>
          </p:nvSpPr>
          <p:spPr>
            <a:xfrm>
              <a:off x="4163523" y="1882379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Donate &amp; Redeem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4FFE1BD-C625-EC9F-BCE8-5FDCE6BBE38C}"/>
                </a:ext>
              </a:extLst>
            </p:cNvPr>
            <p:cNvSpPr/>
            <p:nvPr/>
          </p:nvSpPr>
          <p:spPr>
            <a:xfrm>
              <a:off x="3326388" y="1902572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Media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34B689C-65FA-1DE1-FDDE-78008DA81009}"/>
                </a:ext>
              </a:extLst>
            </p:cNvPr>
            <p:cNvSpPr/>
            <p:nvPr/>
          </p:nvSpPr>
          <p:spPr>
            <a:xfrm>
              <a:off x="8013435" y="1900144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Analytics &amp; Reporting</a:t>
              </a:r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FBEB7F87-840F-5700-8955-8A6993BF5535}"/>
                </a:ext>
              </a:extLst>
            </p:cNvPr>
            <p:cNvSpPr/>
            <p:nvPr/>
          </p:nvSpPr>
          <p:spPr>
            <a:xfrm>
              <a:off x="1855737" y="5778360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Task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3210AB9E-5B4A-E720-ECA0-9D7625C495FD}"/>
                </a:ext>
              </a:extLst>
            </p:cNvPr>
            <p:cNvSpPr txBox="1"/>
            <p:nvPr/>
          </p:nvSpPr>
          <p:spPr>
            <a:xfrm>
              <a:off x="226920" y="5338546"/>
              <a:ext cx="45862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Legend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763AC3-5F93-6888-AA62-B3612A43DB1A}"/>
                </a:ext>
              </a:extLst>
            </p:cNvPr>
            <p:cNvSpPr/>
            <p:nvPr/>
          </p:nvSpPr>
          <p:spPr>
            <a:xfrm>
              <a:off x="4149476" y="3096579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Business storefront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E7BC5-3B1A-D143-F41E-7F25569ABCDD}"/>
                </a:ext>
              </a:extLst>
            </p:cNvPr>
            <p:cNvSpPr/>
            <p:nvPr/>
          </p:nvSpPr>
          <p:spPr>
            <a:xfrm>
              <a:off x="4163524" y="3686072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Charity front page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86AA5B-852B-A47B-3854-12539068C461}"/>
                </a:ext>
              </a:extLst>
            </p:cNvPr>
            <p:cNvSpPr/>
            <p:nvPr/>
          </p:nvSpPr>
          <p:spPr>
            <a:xfrm>
              <a:off x="4117510" y="2492355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US-006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Register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3</a:t>
              </a:r>
              <a:r>
                <a:rPr lang="en-GB" sz="800" baseline="30000" dirty="0">
                  <a:solidFill>
                    <a:schemeClr val="tx1"/>
                  </a:solidFill>
                </a:rPr>
                <a:t>rd</a:t>
              </a:r>
              <a:r>
                <a:rPr lang="en-GB" sz="800" dirty="0">
                  <a:solidFill>
                    <a:schemeClr val="tx1"/>
                  </a:solidFill>
                </a:rPr>
                <a:t> Party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943A3A-5FE6-AE6F-43B3-545CF1C7BC60}"/>
                </a:ext>
              </a:extLst>
            </p:cNvPr>
            <p:cNvSpPr/>
            <p:nvPr/>
          </p:nvSpPr>
          <p:spPr>
            <a:xfrm>
              <a:off x="4168607" y="419798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Manage </a:t>
              </a:r>
              <a:r>
                <a:rPr lang="en-GB" sz="800" dirty="0" err="1">
                  <a:solidFill>
                    <a:schemeClr val="tx1"/>
                  </a:solidFill>
                </a:rPr>
                <a:t>catalog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F13890-D8C4-C297-33C7-32E694E315EC}"/>
                </a:ext>
              </a:extLst>
            </p:cNvPr>
            <p:cNvSpPr/>
            <p:nvPr/>
          </p:nvSpPr>
          <p:spPr>
            <a:xfrm>
              <a:off x="1068544" y="3648207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Officer location shutoff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E50797E-050C-8666-1019-C57911282774}"/>
                </a:ext>
              </a:extLst>
            </p:cNvPr>
            <p:cNvSpPr/>
            <p:nvPr/>
          </p:nvSpPr>
          <p:spPr>
            <a:xfrm>
              <a:off x="4933642" y="3686072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Store location alerts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735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BCB77FF-9DFB-4FBC-D79E-81FBA3C14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65" y="1036637"/>
            <a:ext cx="6381678" cy="512603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19A58D-85A2-0A59-2646-BA339367BC2B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</a:t>
            </a:r>
          </a:p>
          <a:p>
            <a:pPr>
              <a:lnSpc>
                <a:spcPts val="3600"/>
              </a:lnSpc>
            </a:pPr>
            <a:r>
              <a:rPr lang="en-GB" sz="3200" dirty="0"/>
              <a:t>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1328433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D6FF3-5F17-4511-4D78-FC3643266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31" y="1617663"/>
            <a:ext cx="6176387" cy="4602162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2CF35D5-74B5-5351-057C-9E95559C3D75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  <a:r>
              <a:rPr lang="en-GB" sz="28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/>
              <a:t>Software System Container Diagram</a:t>
            </a:r>
          </a:p>
        </p:txBody>
      </p:sp>
    </p:spTree>
    <p:extLst>
      <p:ext uri="{BB962C8B-B14F-4D97-AF65-F5344CB8AC3E}">
        <p14:creationId xmlns:p14="http://schemas.microsoft.com/office/powerpoint/2010/main" val="2503881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DD729B-C34C-A705-BB9D-9BBD4B77E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2663"/>
            <a:ext cx="4019550" cy="386245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448DC-2C34-D30E-5F05-114D2BFB2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80" y="3171825"/>
            <a:ext cx="2220717" cy="342490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E5C457-D338-BCCF-7A4F-14319467FBA3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  <a:r>
              <a:rPr lang="en-GB" sz="28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/>
              <a:t>Detailed Design and </a:t>
            </a:r>
          </a:p>
          <a:p>
            <a:pPr>
              <a:lnSpc>
                <a:spcPts val="3600"/>
              </a:lnSpc>
            </a:pPr>
            <a:r>
              <a:rPr lang="en-GB" sz="3200" dirty="0"/>
              <a:t>Architecture Decision Record(s)</a:t>
            </a:r>
          </a:p>
        </p:txBody>
      </p:sp>
    </p:spTree>
    <p:extLst>
      <p:ext uri="{BB962C8B-B14F-4D97-AF65-F5344CB8AC3E}">
        <p14:creationId xmlns:p14="http://schemas.microsoft.com/office/powerpoint/2010/main" val="1537819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6C4B-188B-92D7-CD8B-F4CA4352D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63845-0E88-92E0-DAC6-FF978F9D0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Listen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35937484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2355</TotalTime>
  <Words>252</Words>
  <Application>Microsoft Office PowerPoint</Application>
  <PresentationFormat>On-screen Show (4:3)</PresentationFormat>
  <Paragraphs>103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Architects Daughter</vt:lpstr>
      <vt:lpstr>Arial</vt:lpstr>
      <vt:lpstr>Calibri</vt:lpstr>
      <vt:lpstr>Calibri Light</vt:lpstr>
      <vt:lpstr>Retrospect</vt:lpstr>
      <vt:lpstr>#HeyBlue</vt:lpstr>
      <vt:lpstr>PowerPoint Presentation</vt:lpstr>
      <vt:lpstr>Connect the dots</vt:lpstr>
      <vt:lpstr>PowerPoint Presentation</vt:lpstr>
      <vt:lpstr>#HeyBlue! Requirements  User Story Map</vt:lpstr>
      <vt:lpstr>PowerPoint Presentation</vt:lpstr>
      <vt:lpstr>PowerPoint Presentation</vt:lpstr>
      <vt:lpstr>PowerPoint Presentation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HeyBlue</dc:title>
  <dc:creator>Shari Lines</dc:creator>
  <cp:lastModifiedBy>Shari Lines</cp:lastModifiedBy>
  <cp:revision>67</cp:revision>
  <dcterms:created xsi:type="dcterms:W3CDTF">2022-11-20T19:28:10Z</dcterms:created>
  <dcterms:modified xsi:type="dcterms:W3CDTF">2022-11-28T21:05:15Z</dcterms:modified>
</cp:coreProperties>
</file>